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6" r:id="rId2"/>
    <p:sldId id="257" r:id="rId3"/>
    <p:sldId id="259" r:id="rId4"/>
    <p:sldId id="297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96" r:id="rId29"/>
    <p:sldId id="286" r:id="rId30"/>
    <p:sldId id="288" r:id="rId31"/>
    <p:sldId id="299" r:id="rId32"/>
    <p:sldId id="289" r:id="rId33"/>
    <p:sldId id="290" r:id="rId34"/>
    <p:sldId id="292" r:id="rId35"/>
    <p:sldId id="300" r:id="rId36"/>
    <p:sldId id="301" r:id="rId37"/>
    <p:sldId id="30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0" d="100"/>
          <a:sy n="80" d="100"/>
        </p:scale>
        <p:origin x="-1445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C5B56-8D80-401F-8170-B9C5F0DDBD89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9CCC5-627C-4337-8D92-869D04734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91E3E-2940-44AE-ABBD-89B50D9DFC3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C461A-AD19-48D3-B358-9DD32EB9E09F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0D180A-52A0-429A-B330-0ABBB3EFA19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FA741-7C9A-4324-BC2B-17B3F41686A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060483-8C8F-44F3-BA50-E9087F1BD3C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F7960-6B83-4EB5-B5F0-E467A95376B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AD6BD-4187-4516-BE33-EC159CBB7CE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D1A07-AFCE-4C13-8916-77B38C0E6B2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4ED560-1DFA-4355-A9FD-ED45DBBDF7F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224D4-8B00-491C-8944-70F1ABD9A37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D441E2-C67A-4DA6-AA4F-E2CBDAFE1F0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50D8F3-344D-42EB-B1F4-200AB09B5E7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8A11C7-8387-4F4D-B404-F5D01CAFE6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77281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Индустријска фармација са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козметологијом</a:t>
            </a:r>
            <a:b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предавање </a:t>
            </a:r>
            <a:r>
              <a:rPr lang="en-US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Козметички производи за заштиту коже од сунца</a:t>
            </a:r>
            <a:endParaRPr lang="en-US" sz="3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5445224"/>
            <a:ext cx="7772400" cy="9144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доц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др.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Аница Петровић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776864" cy="62646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филтери</a:t>
            </a:r>
          </a:p>
          <a:p>
            <a:pPr algn="ctr">
              <a:buNone/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Законодавни органи у европској унији као и у Америци су формирали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листу дозвољених филтера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који се могу наћи у препаратима за заштиту од сунца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ЕУ је довољена употреба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филтера, док је Америчка агнција за храну и лекове (ФДА) одобрила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филтера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формулацији производа за заштиту коже од сунца могу да се нађу компоненте које се разликују по механизму којим остварују свој ефекат на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апсорбери (органски филтери)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због хемијске структуре ова једињења селективно апсорбују УВ зрачење и емитују га у облику дуготаласног, мање штетног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зрачења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Пигменти (неорганске честице</a:t>
            </a:r>
            <a:r>
              <a:rPr lang="en-GB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 блокатори)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физички штите кожу јер су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непропусни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рефлектују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расипају сунчеве зраке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 Нано и микро честице титан диоксида, цинк оксида, оксиди гвожђа или силикати делом могу и да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зрачење поред својих основних карактеристика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48872" cy="6336704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Захтеви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УВ филтере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Ефикасни у апсорпцији УВА и УВБ зрака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Хемијски стабилни, неиспарљиви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Отпорни на знојење, да не продиру и боје кожу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се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апсорбују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циркулацију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Без мириса и укуса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не изазивају алергијске реакције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нису тератогени и мутагени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 descr="D:\Users\Anica Petković\Desktop\lipbalm\OM-Cinnamat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24944"/>
            <a:ext cx="3419872" cy="3419872"/>
          </a:xfrm>
          <a:prstGeom prst="rect">
            <a:avLst/>
          </a:prstGeom>
          <a:noFill/>
        </p:spPr>
      </p:pic>
      <p:pic>
        <p:nvPicPr>
          <p:cNvPr id="5" name="Picture 2" descr="D:\Users\Anica Petković\Desktop\lipbalm\Titanium-dioxide-micron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077072"/>
            <a:ext cx="2332856" cy="23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48872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апсорбери – органски филтери</a:t>
            </a:r>
          </a:p>
          <a:p>
            <a:pPr algn="just">
              <a:buClr>
                <a:srgbClr val="00206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Највише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коришћени органски филтери су: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Деривати п-аминобензојеве киселине (ПАБА)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Салицилати, цинамати, бензофенони, антранилати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Дибензоил метани, деривати камфора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Деривати сулфонске киселине, октилтриазони и др.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Аминобензојева киселина (ПАБА)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– савремене формулације не садрже ПАБА због његове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канцерогености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мале липосолубилности (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водоотпорност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Годинама је коришћен у препаратима за сунчање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Максимална апсорпција је на 283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што ограничава његову способност да у потпуности покрије опсег УВБ зрачења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332656"/>
            <a:ext cx="7848872" cy="6192688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Авобензон (бутил-метокси-ди-бензоил-метан)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апсорбер са малом растворљивошћу у уљима али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добром моћи апсорпције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(максимална апсорпција на 358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Максимална дозвољена концентрација у препаратима 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5%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Огрничена моћ апсорпције у УВБ спектру па се мора комбиновати са неким УВБ апсорбером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Комбинује се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бензофеноном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- 8,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бензофеноном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3,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хомосалатом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октилкриленом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етил-хексил-метокси-цинаматом,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октил-салицилатом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физичким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блокаторима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122" name="Picture 2" descr="D:\Users\Anica Petković\Desktop\JP 2022 AP\JP\biografije istrazivaca\Avobenzone-3D-spacefi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509120"/>
            <a:ext cx="5716063" cy="275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32656"/>
            <a:ext cx="7920880" cy="6264696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Диоксибензон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(БЕНЗОФЕНОН-8)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има умерену моћ апсорпције па се најчешће користи у комбинацији са другим апсорберима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ХОМОСАЛАТ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некада се доста користио а данас се сматра слабим УВ фитером и све ређе се користи у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формулацијама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МЕРАДИМАТ (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метил-антранилат)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апсорбер у течном агрегатном стању користи се у комбинацијама са УВБ апсорберима ради повећана СПФ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ОКТОКРИЛЕН -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има широк спектар апсорпције, а користи се углавном да појача СПФ и због добре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водоотпорности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ОКТИНОКСАТ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ово је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најчешће коришћени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УВ филтер због добре апсорпције 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спектру. Добро се раствара у уљима и најефикаснији је када се користи са другим УВ филтерима ради повећања СПФ</a:t>
            </a:r>
          </a:p>
          <a:p>
            <a:pPr>
              <a:buClr>
                <a:srgbClr val="002060"/>
              </a:buClr>
            </a:pPr>
            <a:endParaRPr lang="sr-Cyrl-R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332656"/>
            <a:ext cx="7776864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ОКСИБЕНЗОН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показује умерени степен апсорпције 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делу спектра. Користи се да појача СПФ, односно у препаратима са високим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СПФ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ПАДИМАТ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октил-диметил-ПАБА)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има добру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апсорпцију и дуго је био филтер избора. Због токсичних ефеката данас га препарати скоро и не садрже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Има добру растворљивост у уљима и један је од најефикаснијих УВБ апсорбера. Када се комбинује са другим УВ филтрима постижу се високе СПФ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СУЛИСОБЕНЗОН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бензофенон-4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Једини од бензофенона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 у води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Сматра се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умереним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апсорбером у УВА и УВБ области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 користи се сам већ у комбинацији са другим апсорберима ради појачања СПФ препарата</a:t>
            </a:r>
          </a:p>
          <a:p>
            <a:pPr algn="just">
              <a:buClr>
                <a:srgbClr val="002060"/>
              </a:buCl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776864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ЕНСУЛИЗОЛ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фенил-бенз-имидазол сулфонска киселина) – бео прашак, киселе реакције нерастворан у води и уљима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 употребе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неутралише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помоћу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(триетанол амин, натријум или калијум хидроксид), када прелази у хидросолубилан облик 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6,8-8,0)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Добро апсорбује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зраке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Продире 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горње слојеве супкутаног ткива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где ступа у интеракцију са липидима и ствара континуирани филм који додатно појачава заштитни ефекат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Углавном се користи у формулацијама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за заштиту од сунца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6" name="Picture 2" descr="D:\Users\Anica Petković\Desktop\JP 2022 AP\JP\biografije istrazivaca\imgsr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00857"/>
            <a:ext cx="3433207" cy="2857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60648"/>
            <a:ext cx="7715200" cy="62646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Неоргански пигменти – физички блокатори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Физички блокатори се данас углавном називају неорганске честице</a:t>
            </a:r>
          </a:p>
          <a:p>
            <a:pPr algn="just">
              <a:buClr>
                <a:srgbClr val="002060"/>
              </a:buClr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ТИТАН ДИОКСИД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– као бели пигмент се користи у многим препаратима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декоративне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козметике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Последњих година је саставни део скоро сваке формулације за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заштиту од сунца са вишим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вредностима СПФ –а.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Прве формулације ових препарата садржале су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TiO</a:t>
            </a:r>
            <a:r>
              <a:rPr lang="en-US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стандардне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честица коју има овај бели пигмент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Овакви препарати су остављали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бели траг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површини коже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Данас се користе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микронизиране дисперзије или нанодисперговане честице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Величина оваквих честица је око 20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nm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 Препарати дају прозирне премазе и карактеришу се великом моћи покривања 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грам микропигмента покрива површину од 300 метара квадратних, док иста количина пигмента нормалне величине покрива 7 квадратних метара</a:t>
            </a:r>
            <a:endParaRPr lang="en-US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60648"/>
            <a:ext cx="7632848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 и нано пигменти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поседују следеће особине: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широки спектар УВ зрачења уз дисперзију и рефлексију сунчевог зрачења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Фотостабилни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Нетоксични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кожа их добро подноси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Добро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пријањају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на кожу 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отпорни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су на воду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Концентрације других филтера су минималне па је и токсичност смањена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комбинацији са другим УВ филтерима добија се виши заштитни фактор од сунца </a:t>
            </a: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48872" cy="6264696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ЦИНК ОКСИД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такође користи као физички блокатор али ређе од титан диоксида а поседује исте особине које су наведене за титан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диоксид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Нова група УВ филтера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органске честице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Оне садрже више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хромофора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(молекуле које могу да апсорбују УВ зрачење) 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Хромофоре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су адсорбоване на полимерне ланце који им служе као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или су инкапсулиране у микро/нано честице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Молекулска маса ових честица је око 500 далтона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оптимална заштита од УВА и УВБ зрачења постиже се применом филтера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широког спектра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или комбиновањем УВА и УВБ филтера као и додатком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физичких блокатора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32656"/>
            <a:ext cx="7848872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ЕФЕКТИ УВ ЗРАЧЕЊА НА КОЖУ</a:t>
            </a:r>
          </a:p>
          <a:p>
            <a:pPr algn="just">
              <a:buClr>
                <a:srgbClr val="002060"/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Прекомерно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излагање коже сунцу (УВ зрачењу) доводи до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Превременог старења коже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D:\Users\Anica Petković\Desktop\JP 2022 AP\JP\biografije istrazivaca\premature aging 1600x74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2802474" cy="1296144"/>
          </a:xfrm>
          <a:prstGeom prst="rect">
            <a:avLst/>
          </a:prstGeom>
          <a:noFill/>
        </p:spPr>
      </p:pic>
      <p:pic>
        <p:nvPicPr>
          <p:cNvPr id="1027" name="Picture 3" descr="D:\Users\Anica Petković\Desktop\JP 2022 AP\JP\biografije istrazivaca\EUCERIN-AS-indication-drug-induced-sun-sensitivity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365104"/>
            <a:ext cx="2812813" cy="1800200"/>
          </a:xfrm>
          <a:prstGeom prst="rect">
            <a:avLst/>
          </a:prstGeom>
          <a:noFill/>
        </p:spPr>
      </p:pic>
      <p:pic>
        <p:nvPicPr>
          <p:cNvPr id="1028" name="Picture 4" descr="D:\Users\Anica Petković\Desktop\JP 2022 AP\JP\biografije istrazivaca\what-are-the-different-types-of-skin-cancer-722x4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708920"/>
            <a:ext cx="3398892" cy="191128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043608" y="40050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Фотоалергија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33909" y="2276872"/>
            <a:ext cx="4310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Појаве меланома и других канцера коже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0648"/>
            <a:ext cx="7704856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заштиту се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користе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бензофенони, антранилати, дибензоил метани у комбинацији са </a:t>
            </a:r>
            <a:r>
              <a:rPr lang="sr-Cyrl-R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микронизованим цинк </a:t>
            </a:r>
            <a:r>
              <a:rPr lang="sr-Cyrl-R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оксидом</a:t>
            </a:r>
            <a:endParaRPr lang="en-US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заштиту се препоручује употреба салицилата, цинамата, деривата камфора и све ређе деривати ПАБА у комбинацији са </a:t>
            </a:r>
            <a:r>
              <a:rPr lang="sr-Cyrl-R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микронизованим титан </a:t>
            </a:r>
            <a:r>
              <a:rPr lang="sr-Cyrl-R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диоксидом</a:t>
            </a:r>
            <a:endParaRPr lang="en-US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Октил-ди-метил ПАБА и етил-хексил метоксицинамат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нису растворљиви у води, не прљају кожу и одећу, хемијски су инертни и фотостабилни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Остају на кожи уз минималну перкутану апсорпцију, не боје препарате и релативно су јефтини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0648"/>
            <a:ext cx="7704856" cy="6192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Остали састојци у производима за заштиту од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сунца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Све помоћне супстанце које се користе у формулацијама производа за заштиту од сунца морају бити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козметички прихватљиве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(мирис, боја, осећај на кожи), сигурне, стабилне и компатабилне са УВ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филтерима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ЛИПОФИЛНИХ ЕМОЛИЈЕНАСА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синтетски естри равног или разгранатог ланца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воскови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 алкохоли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инкорпорирају у мањим количинама до 2%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Бирају се мање масни, добро размазиви али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хидрофобни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емолијенси, да би се филмови формирани на кожи дуже одржали (водоотпорност) и да би се обезбедила добра покривна моћ на већим површинама коже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332656"/>
            <a:ext cx="7776864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би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повећала густина препарата и отпорност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према води додају се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поли-винил-пиролидон,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акрилати, полиетилен)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доводи до смањења апсорпционих моћи филтера па се </a:t>
            </a:r>
            <a:r>
              <a:rPr lang="sr-Cyrl-R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његова употреба у већим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количинама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Препарати који би требало у потпуности за зауставе УВ зрачење су тзв.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БЛОКАТОРИ СУНЧЕВОГ ЗРАЧЕЊА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2000" i="1" dirty="0">
                <a:latin typeface="Times New Roman" pitchFamily="18" charset="0"/>
                <a:cs typeface="Times New Roman" pitchFamily="18" charset="0"/>
              </a:rPr>
              <a:t>sun block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репоручују се код особа након терапије ренгенским зрацима или после хемијског пилинга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Поред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органских филтера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филтере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(микро и нано пигменте),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(витамин Е и Ц,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-каротен и др.),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антифлогистике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-бисаболол, азулен)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хидратишућа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(фитостероле, хијалуронате, екстракт алое вера и др.)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60648"/>
            <a:ext cx="7416824" cy="6336704"/>
          </a:xfrm>
        </p:spPr>
        <p:txBody>
          <a:bodyPr>
            <a:normAutofit/>
          </a:bodyPr>
          <a:lstStyle/>
          <a:p>
            <a:pPr algn="just"/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Мириси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се користе у минималним концентрацијама и само оне супстанце које су специфично формулисане за ове препарате (термо- и фотостабилни, не сензибилишу и не иритирају кожу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Нежељени ефекти примене препарата за заштиту од сунца су: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Контактни иритантни дерматитис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контактни алергијски дерматитис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фототоксичне реакције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фотоалергијске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реакције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ојава комедона на кожи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60648"/>
            <a:ext cx="756084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Емулзиони лосиони и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кремови</a:t>
            </a: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Кремови и лосиони не варирају много у избору УВ филтера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Разликују се по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вискозитету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односно конзистенцији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Ови препарати се лако производе и кожа их добро подноси, пријатни су и лаки за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примену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!!!!!</a:t>
            </a:r>
            <a:endParaRPr lang="sr-Cyrl-R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Код ових препарата је тешко достићи оптималну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водоотпорност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због присуства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поларних, хидрофилних емулгатора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(нејонски емулгатори)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Након испаравања воде филм који остаје на кожи садржи УВ филтере и пигменте дисперговане у смеши уља и хидрофилних емулгатора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Услед знојења или контакта са водом, филм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лако спира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што слаби заштитни ефекат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0648"/>
            <a:ext cx="7704856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Водоотпорност препарата се повећава: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Применом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нових емулгатора као што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полимерни и силиконски У/В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емулгатори</a:t>
            </a: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В/У емулзије су због присуства већег процента уља и масних материја као и липофилних емулгатора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ВОДООТПОРНИ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достижу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максималну ефикасност УВ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филтера</a:t>
            </a: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Формулације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В/У кремова и лосиона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стабилизоване су: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Органосиликонским емулгаторима (деривати диметикона)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Полиглицеринским естрима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Етоксилованим ди-естрима масних киселина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0648"/>
            <a:ext cx="7704856" cy="6336704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Органосиликонски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емулгатори се користе у концентрацијама од 2%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уз додатак електролита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Полиоли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(глицерол, пропилен гликол, ПЕГ-ови) се додају ради постизања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Ако се жели конзистенција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за емулзије стабилизоване силиконским емулгаторима повећава се удео унутрашње (водене) фазе 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Конзистенција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се постиже додатком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(хидрогенизовано рицинусово уље) или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деривата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силицијума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Ове емулзије су добре подлоге за инкорпорирање неорганских честица –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физичких блокатора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(цинк оксида и титан диоксида) који у комбинацији са УВ органским филтерима значајно повећавају СПФ и УВА заштитни фактор препарата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60648"/>
            <a:ext cx="7488832" cy="6597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Уља за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сунчање</a:t>
            </a: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концентрације УВ апсорбера и обезбеђују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СПФ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Уља која се користе у формулацији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снижавају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ефикасност апсорбера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Филмови који се формирају на кожи (водоотпорни)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прозирни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танки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услед чега се смањује степен заштите од сунца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састав уља за сунчање улазе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липосолубилни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филтери који треба да се растворе у козметичким уљима (биљна и силиконска уља, изопропилмиристат, изопропилпалмитат)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60648"/>
            <a:ext cx="7632848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Стикови за негу и заштиту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усана</a:t>
            </a: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Усне се анатомски разликују од коже, јер су на спољашњој страни прекривене слојем неорожалих ћелија –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корнеоцита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 тог разлога су видљиви капилари што уснама даје боју 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уснама нема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знојних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лојних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жлезда а поткожно масно ткиво је слабо изражено, па су усне осетљве на хладноћу, ветар, и сунчеве зраке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Улога стикова за усне 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од штетног спољашњег деловања (спречавају појаву рагада и испуцалих усана)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Нега усана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влажење и омекшвање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60648"/>
            <a:ext cx="756084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Стикови – штапићи за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сунчање</a:t>
            </a: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Примењују се на ограниченим површинама коже (нос, усне и уши)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представљају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добре носаче за УВ органске филтере и пигменте (физичке блокаторе)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Садрже велики проценат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масних емолијенаса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(изопропилмиристат, миристил лактат, етилхексил стеарат, рицинусово уље, парафинско уље и др.)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Воскове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(бели пчелињи восак, озокерит, микрокристални восак) – штапићу дају чврстину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Витамини А и Е, биљни уљани екстракти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органски филтери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најчешће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(етил-хексил-метокси цинамат)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неоргански пигменти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диспергују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у течним масним емолијенсима а ако су у микро или нано облику једноставно се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са уљима током израде препарата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8640"/>
            <a:ext cx="7704856" cy="648072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Негативни ефекти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кожи због прековременог излагања су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Акутне промене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(црвенило, појава пликова, фототоксичне и фотоалергијске реакције, смањење имунитета услед оштећења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Langerhansovih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ћелија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Хроничне промене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– кумулирање акутних нежељених ефеката (сува задебљала и наборана кожа, проширени капилари, појава знакова фотоостареле коже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Фотокарциногенеза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Услед оштећења озонског омотача и појачаног излагања сунцу долази до појаве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различитих облика канцера коже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60648"/>
            <a:ext cx="7704856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Заштитни фактор од сунца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СПФ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је број који представља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између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УВ зрачења (углавном УВБ) која доводи до појаве еритема код заштићене коже (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минимална еритемска доза МЕД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J/cm2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 и дозе зрачења која доводи до појаве еритема код коже без заштите (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 незаштићене коже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Овај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фактор се одређује применом препарата на кожу у количини од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mg/cm2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док се у пракси ови препарати наносе у количини од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0,5 </a:t>
            </a:r>
            <a:r>
              <a:rPr lang="sr-Latn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mg/cm2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или мање.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2" descr="D:\Users\Anica Petković\Desktop\JP 2022 AP\JP\biografije istrazivaca\45-9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366120"/>
            <a:ext cx="3491880" cy="349188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43608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002060"/>
              </a:buClr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(Sun Protection Factor) 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 заштитни фактор од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зрачења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Anica Petković\Desktop\lipbalm\yysw2326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991097"/>
            <a:ext cx="4170040" cy="28669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(Sun Protection Factor)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498080" cy="4800600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Будући да се већина оштећења ДНК и последичних мутација дешава при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суберитемским дозама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зрачења, применом неадекватно формулисаних препарата за заштиту од сунца који поред УВБ филтера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садрже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 апсорбере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блокаторе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ставра се осећај лажне сигурности о степену заштите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ФДА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од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1978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год ове препарате води као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ОТЦ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лекове а не као козметичке производе као у ЕУ</a:t>
            </a: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ФДА је производе за заштиту од сунца поделила у три групе: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Минимална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заштита 2 &lt; СПФ &lt;12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Умерена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заштита       12 &lt; СПФ &lt; 30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степен заштите СПФ &gt; 30</a:t>
            </a:r>
          </a:p>
          <a:p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332656"/>
            <a:ext cx="7776864" cy="62646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ЈОШ НЕ ПОСТОЈИ СТАНДАРДИЗОВАН НАЧИН ОДРЕЂИВАЊА И ПРЕДСТАВЉАЊА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СТЕПЕНА ЗАШТИТЕ КОЖЕ ОД УВ ЗРАЧЕЊА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сада постоје три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једна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Cyrl-R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vitro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метода</a:t>
            </a:r>
          </a:p>
          <a:p>
            <a:pPr algn="just">
              <a:buClr>
                <a:srgbClr val="002060"/>
              </a:buClr>
            </a:pPr>
            <a:r>
              <a:rPr lang="en-US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vivo</a:t>
            </a:r>
            <a:r>
              <a:rPr lang="sr-Cyrl-R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методе мере тренутну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промену боје коже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IPD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), односно промену боје коже након 24 сата и то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тамњење коже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PPD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или се мери заштитни фактор против УВА зрачења тако што се одређује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ниво меланина у кожи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PFA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In vitro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 мери тзв. Критична таласна дужина (</a:t>
            </a:r>
            <a:r>
              <a:rPr lang="el-GR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Критична таласна дужина је она дужина испод које је дошло до апсорпције 90%  УВА зрачења (аустралијски стандард)</a:t>
            </a: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ФДА је дала стандард према коме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задовољавајућа заштита може да се постигне уколико препарат има СПФ не мањи од 15 (УВБ) и </a:t>
            </a:r>
            <a:r>
              <a:rPr lang="el-GR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бар 370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(УВА), као и минаимално четвороструко увећање вредности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PPD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PFA</a:t>
            </a:r>
            <a:endParaRPr lang="sr-Cyrl-R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60648"/>
            <a:ext cx="7416824" cy="6264696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Само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овакви препарати могу бити декларисани као препарти са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широким спектром заштите</a:t>
            </a:r>
          </a:p>
          <a:p>
            <a:pPr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Данас се сматра да свако повећање СПФ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треба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буде праћено повећањем УВА заштите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Још не постоји јединствен став нити универзална метода којом би се могла одредити и дефинисати заштита од целокупног спектра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зрачења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(УВА+УВБ)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Немачкој је на снази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стандард који има највише шансе да буде опште прихваћен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Овај метод заснива се на израчунавању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 баланса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преко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одређеног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СПФ-а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PPD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вредности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према једначини</a:t>
            </a:r>
          </a:p>
          <a:p>
            <a:pPr algn="ctr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УВА баланс =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PPD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/СПФ) * 100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пример ако је СПФ препарата 15, УВА баланс је трећина те вредности односно 5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 овакав препарат се може рећи да има широк спектар заштите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60648"/>
            <a:ext cx="7488832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Улога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фармацеута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Правилно наношење препарата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– ако се наноси као што је препоручено онда је 200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довољно за свега пет мазања</a:t>
            </a: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Без обзира да ли је препарат водоотпоран или не због знојења и пливања треба га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наносити више пута у току дана</a:t>
            </a: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Производ се наноси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15-30 мин пре излагања сунцу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, затим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15-30 мин након што сунчање отпочне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а потом слој обнављати на свака 2-3 сата и обавезно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након </a:t>
            </a: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пливања</a:t>
            </a:r>
            <a:endParaRPr lang="en-US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В/У меки крем за заштиту од сунца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31640" y="1484784"/>
          <a:ext cx="7632848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6956"/>
                <a:gridCol w="1211609"/>
                <a:gridCol w="2544283"/>
              </a:tblGrid>
              <a:tr h="402608">
                <a:tc>
                  <a:txBody>
                    <a:bodyPr/>
                    <a:lstStyle/>
                    <a:p>
                      <a:r>
                        <a:rPr lang="sr-Cyrl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Састав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Улога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366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Cetil</a:t>
                      </a:r>
                      <a:r>
                        <a:rPr lang="en-GB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PEG/PPG-10/1 </a:t>
                      </a:r>
                      <a:r>
                        <a:rPr lang="en-GB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dimetikon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rganosilikonski polimerni V/U emulgator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Ricinusovo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ulje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asna faza, emolijens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Mikrokristalni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vosak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asna faza, emolijens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Etilheksil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stearat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asna faza, emolijens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Kaprilno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kaprinski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trigliceridi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asna faza, emolijens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Decil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oleat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asna faza, emolijens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3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Etilheksil</a:t>
                      </a:r>
                      <a:r>
                        <a:rPr lang="en-GB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metoksicinamat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UVB APSORBER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3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Titan</a:t>
                      </a:r>
                      <a:r>
                        <a:rPr lang="en-GB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dioksid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eorganski pigment, UV</a:t>
                      </a:r>
                      <a:r>
                        <a:rPr lang="sr-Latn-R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apsorber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Natrijum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hlorid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tabilizator emulzije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Konzervans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q.S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konzervans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608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Voda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ad</a:t>
                      </a:r>
                      <a:r>
                        <a:rPr lang="sr-Latn-R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sr-Latn-R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odena</a:t>
                      </a:r>
                      <a:r>
                        <a:rPr lang="sr-Latn-R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faza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оступак топло/хладно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аза А- 80 степени и хомогенизација уз мешање лабораторијском мешалицом</a:t>
            </a:r>
          </a:p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У води се растворе натријум хлорид и конзерванс</a:t>
            </a:r>
          </a:p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Вода се додају у масну фазу</a:t>
            </a:r>
          </a:p>
          <a:p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По додатку водене фазе наставља се са мешањем према следећем поступку:</a:t>
            </a:r>
          </a:p>
          <a:p>
            <a:pPr>
              <a:buFont typeface="Arial" pitchFamily="34" charset="0"/>
              <a:buChar char="•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500 о/мин у току 6 минута</a:t>
            </a:r>
          </a:p>
          <a:p>
            <a:pPr>
              <a:buFont typeface="Arial" pitchFamily="34" charset="0"/>
              <a:buChar char="•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1000 о/мин у току од 1 минут</a:t>
            </a:r>
          </a:p>
          <a:p>
            <a:pPr>
              <a:buFont typeface="Arial" pitchFamily="34" charset="0"/>
              <a:buChar char="•"/>
            </a:pP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1500 о/мин у току од 1 минут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403648" y="2564904"/>
            <a:ext cx="7406640" cy="1472184"/>
          </a:xfrm>
        </p:spPr>
        <p:txBody>
          <a:bodyPr/>
          <a:lstStyle/>
          <a:p>
            <a:r>
              <a:rPr lang="sr-Cyrl-RS" smtClean="0"/>
              <a:t>ХВАЛА НА ПАЖЊИ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Подела УВ зрачења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зраке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= 320-400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зраке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=  290-320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УВЦ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зраке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=180-290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који су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енергетски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најбогатији и најопаснији по живи свет, а које апсорбује 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стратосфери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заштитни озонски омотач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Сунчево зрачење има повољан ефекат 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конверзију провитамина у витамин Д3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метаболизам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фосфата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тако да има улогу у превенцији рахитиса и остеопорозе.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 descr="D:\Users\Anica Petković\Desktop\JP 2022 AP\JP\biografije istrazivaca\aktinovolia.com-ultraviolet-uva-uvb-uv-spectrum-w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4440" y="4581128"/>
            <a:ext cx="3219560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УВБ зрачење</a:t>
            </a:r>
            <a:endParaRPr lang="en-US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7962088" cy="4907632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може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делује канцерогено и доводи до канцера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скваматозних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ћелија код експерименталних животиња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Након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излагања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12-24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сата, долази до појаве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црвенила коже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(еритема), што подстиче синтезу пигмента –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меланина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ослобађање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ензима тирозиназе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меланогенезу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Након излагања коже сунцу у периоду од 48-72 сата долази до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индиректне пигментације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(тамњења коже)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Кумулирање оваквих доза зрачења може да доведе до појаве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мутација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ДНК и канцерогенезе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 descr="D:\Users\Anica Petković\Desktop\JP 2022 AP\JP\biografije istrazivaca\koza-300x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045" y="4077072"/>
            <a:ext cx="4010955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48872" cy="6336704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Фототоксичност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УВБ зрачења јавља се при дози већој од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једне минималне еритемске дозе (1МЕД)</a:t>
            </a:r>
          </a:p>
          <a:p>
            <a:pPr algn="just">
              <a:buClr>
                <a:srgbClr val="002060"/>
              </a:buClr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Минимална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еритемска доза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је време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секундама потребно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 се на кожи одређеног типа, која није заштићена, појави еритем (црвенило) који је постојан у наредна 24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сата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зрачење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 важно за </a:t>
            </a: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иницијацију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тумора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-у потпуности се апсорбује 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епидермису</a:t>
            </a:r>
          </a:p>
          <a:p>
            <a:pPr algn="just">
              <a:buClr>
                <a:srgbClr val="002060"/>
              </a:buClr>
              <a:buNone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зрачење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узрокује </a:t>
            </a:r>
            <a:r>
              <a:rPr lang="sr-Cyrl-R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напредовање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тумора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чешће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узрокује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оксидативни стрес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липидну пероксидацију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 израженијим цитотоксичним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ефектом</a:t>
            </a:r>
          </a:p>
          <a:p>
            <a:pPr algn="just">
              <a:buClr>
                <a:srgbClr val="002060"/>
              </a:buCl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-оштећује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ДНК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кидањем ланаца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оксидацијом нуклеинских киселина </a:t>
            </a:r>
            <a:endParaRPr lang="sr-Cyrl-R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Сунчева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светлост садржи око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20% више УВА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зрака у поређњу са УВБ</a:t>
            </a: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88640"/>
            <a:ext cx="7848872" cy="6336704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Прозорско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стакло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блокира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већину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зрака али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зраке 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Повећана опасност од рака коже већа је код људи који су 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детињству (10-20 године)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били изложени деловању јаког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сунца</a:t>
            </a:r>
          </a:p>
          <a:p>
            <a:pPr algn="just">
              <a:buClr>
                <a:srgbClr val="002060"/>
              </a:buClr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Фотостарење</a:t>
            </a:r>
          </a:p>
          <a:p>
            <a:pPr algn="ctr">
              <a:buNone/>
            </a:pPr>
            <a:endParaRPr lang="sr-Cyrl-R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последица излагања коже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УВБ зрацима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Фотоостарела кожа се хистолошки каракерише присуством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абнормалних еластичних влакана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дермису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смањењем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одређених типова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колагена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влакна су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дистрофична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аморфне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структуре </a:t>
            </a:r>
            <a:endParaRPr lang="sr-Cyrl-R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појачане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колагених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еластичних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влакана у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дермису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што резултује смањеном способношћу коже да се истеже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Крвни судови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 дилатирани и изувијани, дермалне инфламаторне ћелије су у порасту </a:t>
            </a:r>
          </a:p>
          <a:p>
            <a:pPr algn="just">
              <a:buClr>
                <a:srgbClr val="002060"/>
              </a:buClr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5987752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КЛИНИЧКЕ КАРАКТЕРИСТИКЕ ФОТООСТАРЕЛЕ КОЖЕ</a:t>
            </a:r>
          </a:p>
          <a:p>
            <a:pPr algn="just">
              <a:buClr>
                <a:srgbClr val="002060"/>
              </a:buClr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Фотоостарела кожа је грубо изборана, задебљана (епидерм и дерм) са израженим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диспигментацијама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Опуштена је и млитава са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браонкастим мрљама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 се јавити себороичне кератозе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Премалигне, естетски непријатне и симптоматске (пецкање, осетљивост)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израслине</a:t>
            </a:r>
          </a:p>
          <a:p>
            <a:pPr algn="just"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Изражене мимичне линије –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услед хипертоничности мишића</a:t>
            </a:r>
          </a:p>
          <a:p>
            <a:pPr algn="just">
              <a:buClr>
                <a:srgbClr val="002060"/>
              </a:buCl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Поред прекомерног и дуготрајног излагања УВ зрацима други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фактори ризика за фотостарење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 канцер коже су: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Светла пут, тешко тамњење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Лако прегоревање, сунчеве опекотине пре навршене 20-те године живота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Физиолошки процес старења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32656"/>
            <a:ext cx="7920880" cy="61926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Сировине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израду производа за заштиту коже од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сунца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Најбоља заштита од сунца је </a:t>
            </a:r>
            <a:r>
              <a:rPr lang="sr-Cyrl-R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ношење шешира и одеће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која покрива најизложеније делове тела као и неизлагање коже сунчевом зрачењу</a:t>
            </a:r>
          </a:p>
          <a:p>
            <a:pPr algn="just">
              <a:buClr>
                <a:srgbClr val="002060"/>
              </a:buClr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Сврха примене препарата за заштиту коже од сунца је да спрече или умање штетне ефекте УВ зрачења на кожу или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косу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Успешно формулисан препарат за заштиту коже од сунца треба да: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Пружи адекватну заштиту од сунца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Додатно хидратише кожу</a:t>
            </a:r>
          </a:p>
          <a:p>
            <a:pPr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 штити од оксидативног стреса</a:t>
            </a:r>
          </a:p>
          <a:p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Оваква заштита се постиже инкорпорирањем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 апсорбера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(органски филтри) и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физичких блокатора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(неоргански пигменти) у довољним, препорученим концентрацијама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Препарати за заштиту коже од сунцауглавном садрже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УВБ “хемијске”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апсорбере (органске филтере) који апсорбују у УВБ и делимично у УВА спектру</a:t>
            </a:r>
          </a:p>
          <a:p>
            <a:pPr>
              <a:buClr>
                <a:srgbClr val="002060"/>
              </a:buClr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11C7-8387-4F4D-B404-F5D01CAFE6F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1513</TotalTime>
  <Words>3127</Words>
  <Application>Microsoft Office PowerPoint</Application>
  <PresentationFormat>On-screen Show (4:3)</PresentationFormat>
  <Paragraphs>355</Paragraphs>
  <Slides>37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Solstice</vt:lpstr>
      <vt:lpstr>Индустријска фармација са козметологијом  предавање 4 Козметички производи за заштиту коже од сунца</vt:lpstr>
      <vt:lpstr>Slide 2</vt:lpstr>
      <vt:lpstr>Slide 3</vt:lpstr>
      <vt:lpstr>Подела УВ зрачења</vt:lpstr>
      <vt:lpstr>УВБ зрачење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SPF (Sun Protection Factor)</vt:lpstr>
      <vt:lpstr>Slide 32</vt:lpstr>
      <vt:lpstr>Slide 33</vt:lpstr>
      <vt:lpstr>Slide 34</vt:lpstr>
      <vt:lpstr>В/У меки крем за заштиту од сунца</vt:lpstr>
      <vt:lpstr>израда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Индустријска фармација са козметологијом предавање 13 Козметички производи за заштиту коже од сунца</dc:title>
  <dc:creator>Maca</dc:creator>
  <cp:lastModifiedBy>Anica Petković</cp:lastModifiedBy>
  <cp:revision>97</cp:revision>
  <dcterms:created xsi:type="dcterms:W3CDTF">2018-08-07T15:54:55Z</dcterms:created>
  <dcterms:modified xsi:type="dcterms:W3CDTF">2023-09-03T17:03:24Z</dcterms:modified>
</cp:coreProperties>
</file>